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831" r:id="rId1"/>
  </p:sldMasterIdLst>
  <p:sldIdLst>
    <p:sldId id="256" r:id="rId2"/>
    <p:sldId id="258" r:id="rId3"/>
    <p:sldId id="271" r:id="rId4"/>
    <p:sldId id="259" r:id="rId5"/>
    <p:sldId id="272" r:id="rId6"/>
    <p:sldId id="260" r:id="rId7"/>
    <p:sldId id="261" r:id="rId8"/>
    <p:sldId id="262" r:id="rId9"/>
    <p:sldId id="263" r:id="rId10"/>
    <p:sldId id="265" r:id="rId11"/>
    <p:sldId id="273" r:id="rId12"/>
    <p:sldId id="267" r:id="rId13"/>
    <p:sldId id="274" r:id="rId14"/>
    <p:sldId id="275" r:id="rId15"/>
    <p:sldId id="269" r:id="rId16"/>
    <p:sldId id="270" r:id="rId17"/>
    <p:sldId id="276" r:id="rId18"/>
    <p:sldId id="277" r:id="rId19"/>
    <p:sldId id="278" r:id="rId20"/>
    <p:sldId id="283" r:id="rId21"/>
    <p:sldId id="279" r:id="rId22"/>
    <p:sldId id="284" r:id="rId23"/>
    <p:sldId id="280" r:id="rId24"/>
    <p:sldId id="282" r:id="rId25"/>
    <p:sldId id="285" r:id="rId26"/>
    <p:sldId id="288" r:id="rId27"/>
    <p:sldId id="290" r:id="rId28"/>
    <p:sldId id="281" r:id="rId29"/>
    <p:sldId id="287" r:id="rId30"/>
    <p:sldId id="289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3958" autoAdjust="0"/>
    <p:restoredTop sz="94660"/>
  </p:normalViewPr>
  <p:slideViewPr>
    <p:cSldViewPr snapToObjects="1">
      <p:cViewPr>
        <p:scale>
          <a:sx n="75" d="100"/>
          <a:sy n="75" d="100"/>
        </p:scale>
        <p:origin x="-1232" y="-5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viewProps" Target="viewProps.xml"/><Relationship Id="rId31" Type="http://schemas.openxmlformats.org/officeDocument/2006/relationships/slide" Target="slides/slide3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3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printerSettings" Target="printerSettings/printerSettings1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7B83-2BC7-1B41-BB33-376E513712E3}" type="datetimeFigureOut">
              <a:rPr lang="en-US" smtClean="0"/>
              <a:pPr/>
              <a:t>6/2/09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7B83-2BC7-1B41-BB33-376E513712E3}" type="datetimeFigureOut">
              <a:rPr lang="en-US" smtClean="0"/>
              <a:pPr/>
              <a:t>6/2/09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2827-2B2E-AE42-9652-0E098A60D44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4890247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7B83-2BC7-1B41-BB33-376E513712E3}" type="datetimeFigureOut">
              <a:rPr lang="en-US" smtClean="0"/>
              <a:pPr/>
              <a:t>6/2/09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2827-2B2E-AE42-9652-0E098A60D44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7B83-2BC7-1B41-BB33-376E513712E3}" type="datetimeFigureOut">
              <a:rPr lang="en-US" smtClean="0"/>
              <a:pPr/>
              <a:t>6/2/09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2827-2B2E-AE42-9652-0E098A60D44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52928" y="3115195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7B83-2BC7-1B41-BB33-376E513712E3}" type="datetimeFigureOut">
              <a:rPr lang="en-US" smtClean="0"/>
              <a:pPr/>
              <a:t>6/2/09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2827-2B2E-AE42-9652-0E098A60D44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6/2/09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pic>
        <p:nvPicPr>
          <p:cNvPr id="7" name="Picture 6" descr="Glyph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74066"/>
            <a:ext cx="1066800" cy="590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7B83-2BC7-1B41-BB33-376E513712E3}" type="datetimeFigureOut">
              <a:rPr lang="en-US" smtClean="0"/>
              <a:pPr/>
              <a:t>6/2/09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2827-2B2E-AE42-9652-0E098A60D44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7B83-2BC7-1B41-BB33-376E513712E3}" type="datetimeFigureOut">
              <a:rPr lang="en-US" smtClean="0"/>
              <a:pPr/>
              <a:t>6/2/09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2827-2B2E-AE42-9652-0E098A60D44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7B83-2BC7-1B41-BB33-376E513712E3}" type="datetimeFigureOut">
              <a:rPr lang="en-US" smtClean="0"/>
              <a:pPr/>
              <a:t>6/2/09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2827-2B2E-AE42-9652-0E098A60D44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7B83-2BC7-1B41-BB33-376E513712E3}" type="datetimeFigureOut">
              <a:rPr lang="en-US" smtClean="0"/>
              <a:pPr/>
              <a:t>6/2/09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2827-2B2E-AE42-9652-0E098A60D4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7B83-2BC7-1B41-BB33-376E513712E3}" type="datetimeFigureOut">
              <a:rPr lang="en-US" smtClean="0"/>
              <a:pPr/>
              <a:t>6/2/09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2827-2B2E-AE42-9652-0E098A60D44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746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7B83-2BC7-1B41-BB33-376E513712E3}" type="datetimeFigureOut">
              <a:rPr lang="en-US" smtClean="0"/>
              <a:pPr/>
              <a:t>6/2/09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2827-2B2E-AE42-9652-0E098A60D44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853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42827-2B2E-AE42-9652-0E098A60D4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C7B83-2BC7-1B41-BB33-376E513712E3}" type="datetimeFigureOut">
              <a:rPr lang="en-US" smtClean="0"/>
              <a:pPr/>
              <a:t>6/2/09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3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gif"/><Relationship Id="rId3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3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Cambridge University and the Natural approach to teaching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770812" cy="1752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John Biggins... University of Cambridge</a:t>
            </a:r>
            <a:endParaRPr lang="en-US" sz="3200" dirty="0"/>
          </a:p>
        </p:txBody>
      </p:sp>
      <p:pic>
        <p:nvPicPr>
          <p:cNvPr id="5" name="Picture 4" descr="cro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4127740"/>
            <a:ext cx="2209800" cy="2501660"/>
          </a:xfrm>
          <a:prstGeom prst="rect">
            <a:avLst/>
          </a:prstGeom>
        </p:spPr>
      </p:pic>
      <p:pic>
        <p:nvPicPr>
          <p:cNvPr id="6" name="Picture 5" descr="Cambridge_University_Crest_-_fla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4465539"/>
            <a:ext cx="1359114" cy="1706661"/>
          </a:xfrm>
          <a:prstGeom prst="rect">
            <a:avLst/>
          </a:prstGeom>
        </p:spPr>
      </p:pic>
      <p:pic>
        <p:nvPicPr>
          <p:cNvPr id="8" name="Picture 7" descr="pelican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4128149"/>
            <a:ext cx="2076450" cy="2425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1869282" y="3697288"/>
            <a:ext cx="5408616" cy="1588"/>
          </a:xfrm>
          <a:prstGeom prst="line">
            <a:avLst/>
          </a:prstGeom>
          <a:ln>
            <a:solidFill>
              <a:schemeClr val="accent5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580753" y="152400"/>
            <a:ext cx="5980906" cy="1600200"/>
          </a:xfrm>
          <a:prstGeom prst="line">
            <a:avLst/>
          </a:prstGeom>
          <a:ln>
            <a:solidFill>
              <a:schemeClr val="accent5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-276820" y="2486621"/>
            <a:ext cx="2591594" cy="1123553"/>
          </a:xfrm>
          <a:prstGeom prst="line">
            <a:avLst/>
          </a:prstGeom>
          <a:ln>
            <a:solidFill>
              <a:schemeClr val="accent5">
                <a:lumMod val="50000"/>
                <a:lumOff val="50000"/>
                <a:alpha val="44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hord 17"/>
          <p:cNvSpPr/>
          <p:nvPr/>
        </p:nvSpPr>
        <p:spPr>
          <a:xfrm rot="16200000">
            <a:off x="457200" y="2895600"/>
            <a:ext cx="2819401" cy="2819401"/>
          </a:xfrm>
          <a:prstGeom prst="chord">
            <a:avLst>
              <a:gd name="adj1" fmla="val 5428284"/>
              <a:gd name="adj2" fmla="val 16200000"/>
            </a:avLst>
          </a:prstGeom>
          <a:solidFill>
            <a:schemeClr val="accent5">
              <a:lumMod val="50000"/>
              <a:lumOff val="50000"/>
            </a:schemeClr>
          </a:solidFill>
          <a:ln>
            <a:solidFill>
              <a:schemeClr val="accent5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hord 21"/>
          <p:cNvSpPr/>
          <p:nvPr/>
        </p:nvSpPr>
        <p:spPr>
          <a:xfrm rot="16200000">
            <a:off x="5865811" y="1752599"/>
            <a:ext cx="2819401" cy="2819401"/>
          </a:xfrm>
          <a:prstGeom prst="chord">
            <a:avLst>
              <a:gd name="adj1" fmla="val 5428284"/>
              <a:gd name="adj2" fmla="val 16200000"/>
            </a:avLst>
          </a:prstGeom>
          <a:solidFill>
            <a:schemeClr val="accent5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52400" y="1524000"/>
            <a:ext cx="411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Everyone has some breadth</a:t>
            </a:r>
          </a:p>
          <a:p>
            <a:pPr>
              <a:buFont typeface="Arial"/>
              <a:buChar char="•"/>
            </a:pPr>
            <a:r>
              <a:rPr lang="en-US" dirty="0" smtClean="0"/>
              <a:t> Enough specialization to think deeply and get very good at something</a:t>
            </a:r>
          </a:p>
          <a:p>
            <a:pPr>
              <a:buFont typeface="Arial"/>
              <a:buChar char="•"/>
            </a:pPr>
            <a:r>
              <a:rPr lang="en-US" dirty="0" smtClean="0"/>
              <a:t> Strong group identity as scientists</a:t>
            </a:r>
          </a:p>
          <a:p>
            <a:pPr>
              <a:buFont typeface="Arial"/>
              <a:buChar char="•"/>
            </a:pPr>
            <a:r>
              <a:rPr lang="en-US" dirty="0" smtClean="0"/>
              <a:t> Try before you buy</a:t>
            </a:r>
          </a:p>
          <a:p>
            <a:pPr>
              <a:buFont typeface="Arial"/>
              <a:buChar char="•"/>
            </a:pPr>
            <a:r>
              <a:rPr lang="en-US" dirty="0" smtClean="0"/>
              <a:t> Specialization in non-school subjects</a:t>
            </a:r>
          </a:p>
          <a:p>
            <a:pPr>
              <a:buFont typeface="Arial"/>
              <a:buChar char="•"/>
            </a:pPr>
            <a:r>
              <a:rPr lang="en-US" dirty="0" smtClean="0"/>
              <a:t> Produces successful researchers</a:t>
            </a:r>
          </a:p>
          <a:p>
            <a:pPr>
              <a:buFont typeface="Arial"/>
              <a:buChar char="•"/>
            </a:pPr>
            <a:r>
              <a:rPr lang="en-US" dirty="0" smtClean="0"/>
              <a:t> Makes the subjects compete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257800" y="774680"/>
            <a:ext cx="388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Students try to undermine it</a:t>
            </a:r>
          </a:p>
          <a:p>
            <a:pPr>
              <a:buFont typeface="Arial"/>
              <a:buChar char="•"/>
            </a:pPr>
            <a:r>
              <a:rPr lang="en-US" dirty="0" smtClean="0"/>
              <a:t> Double subjects in the second year</a:t>
            </a:r>
          </a:p>
          <a:p>
            <a:pPr>
              <a:buFont typeface="Arial"/>
              <a:buChar char="•"/>
            </a:pPr>
            <a:r>
              <a:rPr lang="en-US" dirty="0" smtClean="0"/>
              <a:t> Doesn’t link to other departments – engineering, </a:t>
            </a:r>
            <a:r>
              <a:rPr lang="en-US" dirty="0" err="1" smtClean="0"/>
              <a:t>maths</a:t>
            </a:r>
            <a:r>
              <a:rPr lang="en-US" dirty="0" smtClean="0"/>
              <a:t>, computer science</a:t>
            </a:r>
          </a:p>
          <a:p>
            <a:pPr>
              <a:buFont typeface="Arial"/>
              <a:buChar char="•"/>
            </a:pPr>
            <a:r>
              <a:rPr lang="en-US" dirty="0" smtClean="0"/>
              <a:t> Sacrifice some content in your ultimate specialization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 rot="16200000" flipH="1">
            <a:off x="1132881" y="2200474"/>
            <a:ext cx="2591595" cy="1695845"/>
          </a:xfrm>
          <a:prstGeom prst="line">
            <a:avLst/>
          </a:prstGeom>
          <a:ln>
            <a:solidFill>
              <a:schemeClr val="accent5">
                <a:lumMod val="50000"/>
                <a:lumOff val="50000"/>
                <a:alpha val="44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914402" y="6401596"/>
            <a:ext cx="7619998" cy="1588"/>
          </a:xfrm>
          <a:prstGeom prst="line">
            <a:avLst/>
          </a:prstGeom>
          <a:ln>
            <a:solidFill>
              <a:schemeClr val="accent5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428356" y="4239161"/>
            <a:ext cx="8576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+</a:t>
            </a:r>
            <a:endParaRPr lang="en-US" sz="8000" dirty="0">
              <a:solidFill>
                <a:schemeClr val="accent5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934200" y="2715161"/>
            <a:ext cx="8576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_</a:t>
            </a:r>
            <a:endParaRPr lang="en-US" sz="8000" dirty="0">
              <a:solidFill>
                <a:schemeClr val="accent5">
                  <a:lumMod val="90000"/>
                  <a:lumOff val="10000"/>
                </a:scheme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5189537" y="828675"/>
            <a:ext cx="3048398" cy="1695846"/>
          </a:xfrm>
          <a:prstGeom prst="line">
            <a:avLst/>
          </a:prstGeom>
          <a:ln>
            <a:solidFill>
              <a:schemeClr val="accent5">
                <a:lumMod val="50000"/>
                <a:lumOff val="50000"/>
                <a:alpha val="44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H="1">
            <a:off x="6599238" y="1114819"/>
            <a:ext cx="3048395" cy="1123553"/>
          </a:xfrm>
          <a:prstGeom prst="line">
            <a:avLst/>
          </a:prstGeom>
          <a:ln>
            <a:solidFill>
              <a:schemeClr val="accent5">
                <a:lumMod val="50000"/>
                <a:lumOff val="50000"/>
                <a:alpha val="44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914399"/>
          </a:xfrm>
        </p:spPr>
        <p:txBody>
          <a:bodyPr/>
          <a:lstStyle/>
          <a:p>
            <a:r>
              <a:rPr lang="en-US" dirty="0" smtClean="0"/>
              <a:t>Room for improvement?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447800"/>
            <a:ext cx="5943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500" dirty="0" smtClean="0"/>
              <a:t> Remove double second year options?</a:t>
            </a:r>
          </a:p>
          <a:p>
            <a:pPr>
              <a:buFont typeface="Arial"/>
              <a:buChar char="•"/>
            </a:pPr>
            <a:r>
              <a:rPr lang="en-US" sz="2500" dirty="0" smtClean="0"/>
              <a:t> Remove “easy” </a:t>
            </a:r>
            <a:r>
              <a:rPr lang="en-US" sz="2500" dirty="0" err="1" smtClean="0"/>
              <a:t>maths</a:t>
            </a:r>
            <a:r>
              <a:rPr lang="en-US" sz="2500" dirty="0" smtClean="0"/>
              <a:t> for biologists?</a:t>
            </a:r>
          </a:p>
          <a:p>
            <a:pPr>
              <a:buFont typeface="Arial"/>
              <a:buChar char="•"/>
            </a:pPr>
            <a:r>
              <a:rPr lang="en-US" sz="2500" dirty="0" smtClean="0"/>
              <a:t> Fewer options in the first + second year?</a:t>
            </a:r>
          </a:p>
          <a:p>
            <a:pPr>
              <a:buFont typeface="Arial"/>
              <a:buChar char="•"/>
            </a:pPr>
            <a:r>
              <a:rPr lang="en-US" sz="2500" dirty="0" smtClean="0"/>
              <a:t> Compulsory </a:t>
            </a:r>
            <a:r>
              <a:rPr lang="en-US" sz="2500" dirty="0" err="1" smtClean="0"/>
              <a:t>maths</a:t>
            </a:r>
            <a:r>
              <a:rPr lang="en-US" sz="2500" dirty="0" smtClean="0"/>
              <a:t> in the 2</a:t>
            </a:r>
            <a:r>
              <a:rPr lang="en-US" sz="2500" baseline="30000" dirty="0" smtClean="0"/>
              <a:t>nd</a:t>
            </a:r>
            <a:r>
              <a:rPr lang="en-US" sz="2500" dirty="0" smtClean="0"/>
              <a:t> year?</a:t>
            </a:r>
          </a:p>
          <a:p>
            <a:pPr>
              <a:buFont typeface="Arial"/>
              <a:buChar char="•"/>
            </a:pPr>
            <a:r>
              <a:rPr lang="en-US" sz="2500" dirty="0" smtClean="0"/>
              <a:t> Computer science options?</a:t>
            </a:r>
          </a:p>
          <a:p>
            <a:pPr>
              <a:buFont typeface="Arial"/>
              <a:buChar char="•"/>
            </a:pPr>
            <a:r>
              <a:rPr lang="en-US" sz="2500" dirty="0" smtClean="0"/>
              <a:t> Better integration with other </a:t>
            </a:r>
            <a:r>
              <a:rPr lang="en-US" sz="2500" dirty="0" err="1" smtClean="0"/>
              <a:t>triposes</a:t>
            </a:r>
            <a:r>
              <a:rPr lang="en-US" sz="2500" dirty="0" smtClean="0"/>
              <a:t>? Cambridge very much makes “Scientists”, “Engineers” and “Mathematicians”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4038600"/>
            <a:ext cx="7772400" cy="914399"/>
          </a:xfrm>
        </p:spPr>
        <p:txBody>
          <a:bodyPr/>
          <a:lstStyle/>
          <a:p>
            <a:r>
              <a:rPr lang="en-US" dirty="0" smtClean="0"/>
              <a:t>How much of their undergraduate education do researchers actually use?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332601"/>
            <a:ext cx="41148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000" dirty="0" smtClean="0"/>
              <a:t>1A Physics</a:t>
            </a:r>
          </a:p>
          <a:p>
            <a:r>
              <a:rPr lang="en-US" sz="2000" dirty="0" smtClean="0"/>
              <a:t>1A </a:t>
            </a:r>
            <a:r>
              <a:rPr lang="en-US" sz="2000" dirty="0" err="1" smtClean="0"/>
              <a:t>Maths</a:t>
            </a:r>
            <a:r>
              <a:rPr lang="en-US" sz="2000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000" dirty="0" smtClean="0"/>
              <a:t>Electromagnetism</a:t>
            </a:r>
          </a:p>
          <a:p>
            <a:r>
              <a:rPr lang="en-US" sz="2000" dirty="0" smtClean="0"/>
              <a:t>Quantum Mechanics</a:t>
            </a:r>
          </a:p>
          <a:p>
            <a:r>
              <a:rPr lang="en-US" sz="2000" dirty="0" smtClean="0"/>
              <a:t>1B </a:t>
            </a:r>
            <a:r>
              <a:rPr lang="en-US" sz="2000" dirty="0" err="1" smtClean="0"/>
              <a:t>Maths</a:t>
            </a:r>
            <a:endParaRPr lang="en-US" sz="2000" dirty="0" smtClean="0"/>
          </a:p>
          <a:p>
            <a:r>
              <a:rPr lang="en-US" sz="2000" dirty="0" err="1" smtClean="0"/>
              <a:t>Maths</a:t>
            </a:r>
            <a:r>
              <a:rPr lang="en-US" sz="2000" dirty="0" smtClean="0"/>
              <a:t> Methods</a:t>
            </a:r>
          </a:p>
          <a:p>
            <a:r>
              <a:rPr lang="en-US" sz="2000" dirty="0" smtClean="0"/>
              <a:t>Thermodynamics</a:t>
            </a:r>
          </a:p>
          <a:p>
            <a:r>
              <a:rPr lang="en-US" sz="2000" dirty="0" smtClean="0"/>
              <a:t>Statistical Physics</a:t>
            </a:r>
          </a:p>
          <a:p>
            <a:r>
              <a:rPr lang="en-US" sz="2000" dirty="0" smtClean="0"/>
              <a:t>Classical Dynamics</a:t>
            </a:r>
          </a:p>
          <a:p>
            <a:r>
              <a:rPr lang="en-US" sz="2000" dirty="0" smtClean="0"/>
              <a:t>Experimental Methods</a:t>
            </a:r>
          </a:p>
          <a:p>
            <a:r>
              <a:rPr lang="en-US" sz="2000" dirty="0" smtClean="0"/>
              <a:t>Waves and Oscillations</a:t>
            </a:r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800600" y="228600"/>
            <a:ext cx="40386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Thermodynamics</a:t>
            </a:r>
          </a:p>
          <a:p>
            <a:r>
              <a:rPr lang="en-US" sz="2000" dirty="0" smtClean="0"/>
              <a:t>Relativity and Electromagnetism</a:t>
            </a:r>
          </a:p>
          <a:p>
            <a:r>
              <a:rPr lang="en-US" sz="2000" dirty="0" smtClean="0"/>
              <a:t>Advanced Quantum Mechanics</a:t>
            </a:r>
          </a:p>
          <a:p>
            <a:r>
              <a:rPr lang="en-US" sz="2000" dirty="0" smtClean="0"/>
              <a:t>Theoretical Physics 1</a:t>
            </a:r>
          </a:p>
          <a:p>
            <a:r>
              <a:rPr lang="en-US" sz="2000" dirty="0" smtClean="0"/>
              <a:t>Theoretical Physics 2</a:t>
            </a:r>
          </a:p>
          <a:p>
            <a:r>
              <a:rPr lang="en-US" sz="2000" dirty="0" smtClean="0"/>
              <a:t>Astrophysics</a:t>
            </a:r>
          </a:p>
          <a:p>
            <a:r>
              <a:rPr lang="en-US" sz="2000" dirty="0" smtClean="0"/>
              <a:t>Soft Matter physics</a:t>
            </a:r>
          </a:p>
          <a:p>
            <a:r>
              <a:rPr lang="en-US" sz="2000" dirty="0" smtClean="0"/>
              <a:t>Particle physics</a:t>
            </a:r>
          </a:p>
          <a:p>
            <a:r>
              <a:rPr lang="en-US" sz="2000" dirty="0" smtClean="0"/>
              <a:t>Condensed Matter Physics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Classical field theory (general relativity)</a:t>
            </a:r>
          </a:p>
          <a:p>
            <a:r>
              <a:rPr lang="en-US" sz="2000" dirty="0" smtClean="0"/>
              <a:t>Condensed matter field theory</a:t>
            </a:r>
          </a:p>
          <a:p>
            <a:r>
              <a:rPr lang="en-US" sz="2000" dirty="0" smtClean="0"/>
              <a:t>Quantum field theory</a:t>
            </a:r>
          </a:p>
          <a:p>
            <a:r>
              <a:rPr lang="en-US" sz="2000" dirty="0" smtClean="0"/>
              <a:t>Gauge field theory</a:t>
            </a:r>
          </a:p>
          <a:p>
            <a:r>
              <a:rPr lang="en-US" sz="2000" dirty="0" smtClean="0"/>
              <a:t>Information theory</a:t>
            </a:r>
          </a:p>
          <a:p>
            <a:r>
              <a:rPr lang="en-US" sz="2000" dirty="0" smtClean="0"/>
              <a:t>Project</a:t>
            </a:r>
          </a:p>
          <a:p>
            <a:r>
              <a:rPr lang="en-US" sz="2000" dirty="0" smtClean="0"/>
              <a:t>Phase transitions + critical phenomena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332601"/>
            <a:ext cx="41148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000" dirty="0" smtClean="0"/>
              <a:t>1A Physics</a:t>
            </a:r>
          </a:p>
          <a:p>
            <a:r>
              <a:rPr lang="en-US" sz="2000" dirty="0" smtClean="0"/>
              <a:t>1A </a:t>
            </a:r>
            <a:r>
              <a:rPr lang="en-US" sz="2000" dirty="0" err="1" smtClean="0"/>
              <a:t>Maths</a:t>
            </a:r>
            <a:r>
              <a:rPr lang="en-US" sz="2000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000" dirty="0" smtClean="0"/>
              <a:t>Electromagnetism</a:t>
            </a:r>
          </a:p>
          <a:p>
            <a:r>
              <a:rPr lang="en-US" sz="2000" strike="sngStrike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Quantum Mechanics</a:t>
            </a:r>
          </a:p>
          <a:p>
            <a:r>
              <a:rPr lang="en-US" sz="2000" dirty="0" smtClean="0"/>
              <a:t>1B </a:t>
            </a:r>
            <a:r>
              <a:rPr lang="en-US" sz="2000" dirty="0" err="1" smtClean="0"/>
              <a:t>Maths</a:t>
            </a:r>
            <a:endParaRPr lang="en-US" sz="2000" dirty="0" smtClean="0"/>
          </a:p>
          <a:p>
            <a:r>
              <a:rPr lang="en-US" sz="2000" dirty="0" err="1" smtClean="0"/>
              <a:t>Maths</a:t>
            </a:r>
            <a:r>
              <a:rPr lang="en-US" sz="2000" dirty="0" smtClean="0"/>
              <a:t> Methods</a:t>
            </a:r>
          </a:p>
          <a:p>
            <a:r>
              <a:rPr lang="en-US" sz="2000" dirty="0" smtClean="0"/>
              <a:t>Thermodynamics</a:t>
            </a:r>
          </a:p>
          <a:p>
            <a:r>
              <a:rPr lang="en-US" sz="2000" dirty="0" smtClean="0"/>
              <a:t>Statistical Physics</a:t>
            </a:r>
          </a:p>
          <a:p>
            <a:r>
              <a:rPr lang="en-US" sz="2000" dirty="0" smtClean="0"/>
              <a:t>Classical Dynamics</a:t>
            </a:r>
          </a:p>
          <a:p>
            <a:r>
              <a:rPr lang="en-US" sz="2000" strike="sngStrike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Experimental Methods</a:t>
            </a:r>
          </a:p>
          <a:p>
            <a:r>
              <a:rPr lang="en-US" sz="2000" strike="sngStrike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Waves and Oscillations</a:t>
            </a:r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800600" y="228600"/>
            <a:ext cx="40386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Thermodynamics</a:t>
            </a:r>
          </a:p>
          <a:p>
            <a:r>
              <a:rPr lang="en-US" sz="2000" dirty="0" smtClean="0"/>
              <a:t>Relativity and Electromagnetism</a:t>
            </a:r>
          </a:p>
          <a:p>
            <a:r>
              <a:rPr lang="en-US" sz="2000" strike="sngStrike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Advanced Quantum Mechanics</a:t>
            </a:r>
          </a:p>
          <a:p>
            <a:r>
              <a:rPr lang="en-US" sz="2000" dirty="0" smtClean="0"/>
              <a:t>Theoretical Physics 1</a:t>
            </a:r>
          </a:p>
          <a:p>
            <a:r>
              <a:rPr lang="en-US" sz="2000" strike="sngStrike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Theoretical Physics 2</a:t>
            </a:r>
          </a:p>
          <a:p>
            <a:r>
              <a:rPr lang="en-US" sz="2000" strike="sngStrike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Astrophysics</a:t>
            </a:r>
          </a:p>
          <a:p>
            <a:r>
              <a:rPr lang="en-US" sz="2000" dirty="0" smtClean="0"/>
              <a:t>Soft Matter physics</a:t>
            </a:r>
          </a:p>
          <a:p>
            <a:r>
              <a:rPr lang="en-US" sz="2000" strike="sngStrike" dirty="0" smtClean="0">
                <a:solidFill>
                  <a:srgbClr val="BC300A"/>
                </a:solidFill>
              </a:rPr>
              <a:t>Particle physics</a:t>
            </a:r>
          </a:p>
          <a:p>
            <a:r>
              <a:rPr lang="en-US" sz="2000" dirty="0" smtClean="0"/>
              <a:t>Condensed Matter Physics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strike="sngStrike" dirty="0" smtClean="0">
                <a:solidFill>
                  <a:srgbClr val="BC300A"/>
                </a:solidFill>
              </a:rPr>
              <a:t>Classical field theory (general relativity)</a:t>
            </a:r>
          </a:p>
          <a:p>
            <a:r>
              <a:rPr lang="en-US" sz="2000" dirty="0" smtClean="0"/>
              <a:t>Condensed matter field theory</a:t>
            </a:r>
          </a:p>
          <a:p>
            <a:r>
              <a:rPr lang="en-US" sz="2000" strike="sngStrike" dirty="0" smtClean="0">
                <a:solidFill>
                  <a:srgbClr val="BC300A"/>
                </a:solidFill>
              </a:rPr>
              <a:t>Quantum field theory</a:t>
            </a:r>
          </a:p>
          <a:p>
            <a:r>
              <a:rPr lang="en-US" sz="2000" strike="sngStrike" dirty="0" smtClean="0">
                <a:solidFill>
                  <a:srgbClr val="BC300A"/>
                </a:solidFill>
              </a:rPr>
              <a:t>Gauge field theory</a:t>
            </a:r>
          </a:p>
          <a:p>
            <a:r>
              <a:rPr lang="en-US" sz="2000" strike="sngStrike" dirty="0" smtClean="0">
                <a:solidFill>
                  <a:srgbClr val="BC300A"/>
                </a:solidFill>
              </a:rPr>
              <a:t>Information theory</a:t>
            </a:r>
          </a:p>
          <a:p>
            <a:r>
              <a:rPr lang="en-US" sz="2000" dirty="0" smtClean="0"/>
              <a:t>Project</a:t>
            </a:r>
          </a:p>
          <a:p>
            <a:r>
              <a:rPr lang="en-US" sz="2000" dirty="0" smtClean="0"/>
              <a:t>Phase transitions + critical phenomena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914401"/>
            <a:ext cx="7772400" cy="914399"/>
          </a:xfrm>
        </p:spPr>
        <p:txBody>
          <a:bodyPr/>
          <a:lstStyle/>
          <a:p>
            <a:r>
              <a:rPr lang="en-US" dirty="0" smtClean="0"/>
              <a:t>Is this a communication problem?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937772"/>
            <a:ext cx="182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Biologist</a:t>
            </a:r>
          </a:p>
          <a:p>
            <a:r>
              <a:rPr lang="en-US" sz="3000" dirty="0" smtClean="0"/>
              <a:t>Chemist</a:t>
            </a:r>
          </a:p>
          <a:p>
            <a:r>
              <a:rPr lang="en-US" sz="3000" dirty="0" smtClean="0"/>
              <a:t>Physicist</a:t>
            </a:r>
          </a:p>
          <a:p>
            <a:r>
              <a:rPr lang="en-US" sz="3000" dirty="0" smtClean="0"/>
              <a:t>Geologist</a:t>
            </a:r>
          </a:p>
          <a:p>
            <a:r>
              <a:rPr lang="en-US" sz="3000" dirty="0" smtClean="0"/>
              <a:t>Medic</a:t>
            </a:r>
          </a:p>
          <a:p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2742406" y="2209800"/>
            <a:ext cx="3580606" cy="17526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743995" y="2667000"/>
            <a:ext cx="3579017" cy="12954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742406" y="3162300"/>
            <a:ext cx="3579018" cy="8001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742406" y="3581400"/>
            <a:ext cx="3582194" cy="3810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742406" y="2209800"/>
            <a:ext cx="3580606" cy="13716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743995" y="2667000"/>
            <a:ext cx="3579017" cy="9144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743995" y="3162300"/>
            <a:ext cx="3579017" cy="4191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2742406" y="2743200"/>
            <a:ext cx="3582194" cy="13716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743995" y="2209800"/>
            <a:ext cx="3577429" cy="9906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743995" y="2667000"/>
            <a:ext cx="3577429" cy="5334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2742406" y="2743200"/>
            <a:ext cx="3580606" cy="8382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2743995" y="3581400"/>
            <a:ext cx="3580605" cy="5334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2743995" y="2209800"/>
            <a:ext cx="3579017" cy="5334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2742406" y="2743200"/>
            <a:ext cx="3582194" cy="4191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2742406" y="2514600"/>
            <a:ext cx="2972594" cy="10668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2743995" y="2285999"/>
            <a:ext cx="3580605" cy="182880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2743995" y="2285999"/>
            <a:ext cx="3580605" cy="38100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2743995" y="2285999"/>
            <a:ext cx="3579017" cy="87630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2743995" y="2285999"/>
            <a:ext cx="3580605" cy="129540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2743995" y="3200400"/>
            <a:ext cx="3580605" cy="9144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6324600" y="1937772"/>
            <a:ext cx="1752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Biologist</a:t>
            </a:r>
          </a:p>
          <a:p>
            <a:r>
              <a:rPr lang="en-US" sz="3000" dirty="0" smtClean="0"/>
              <a:t>Chemist</a:t>
            </a:r>
          </a:p>
          <a:p>
            <a:r>
              <a:rPr lang="en-US" sz="3000" dirty="0" smtClean="0"/>
              <a:t>Physicist</a:t>
            </a:r>
          </a:p>
          <a:p>
            <a:r>
              <a:rPr lang="en-US" sz="3000" dirty="0" smtClean="0"/>
              <a:t>Geologist</a:t>
            </a:r>
          </a:p>
          <a:p>
            <a:r>
              <a:rPr lang="en-US" sz="3000" dirty="0" smtClean="0"/>
              <a:t>Medic</a:t>
            </a:r>
          </a:p>
          <a:p>
            <a:endParaRPr lang="en-US" dirty="0"/>
          </a:p>
        </p:txBody>
      </p:sp>
      <p:cxnSp>
        <p:nvCxnSpPr>
          <p:cNvPr id="188" name="Straight Connector 187"/>
          <p:cNvCxnSpPr/>
          <p:nvPr/>
        </p:nvCxnSpPr>
        <p:spPr>
          <a:xfrm flipV="1">
            <a:off x="2743995" y="3200400"/>
            <a:ext cx="3577429" cy="3810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937772"/>
            <a:ext cx="182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Biologist</a:t>
            </a:r>
          </a:p>
          <a:p>
            <a:r>
              <a:rPr lang="en-US" sz="3000" dirty="0" smtClean="0"/>
              <a:t>Chemist</a:t>
            </a:r>
          </a:p>
          <a:p>
            <a:r>
              <a:rPr lang="en-US" sz="3000" dirty="0" smtClean="0"/>
              <a:t>Physicist</a:t>
            </a:r>
          </a:p>
          <a:p>
            <a:r>
              <a:rPr lang="en-US" sz="3000" dirty="0" smtClean="0"/>
              <a:t>Geologist</a:t>
            </a:r>
          </a:p>
          <a:p>
            <a:r>
              <a:rPr lang="en-US" sz="3000" dirty="0" smtClean="0"/>
              <a:t>Medic</a:t>
            </a:r>
          </a:p>
          <a:p>
            <a:endParaRPr lang="en-US" dirty="0"/>
          </a:p>
        </p:txBody>
      </p:sp>
      <p:sp>
        <p:nvSpPr>
          <p:cNvPr id="142" name="TextBox 141"/>
          <p:cNvSpPr txBox="1"/>
          <p:nvPr/>
        </p:nvSpPr>
        <p:spPr>
          <a:xfrm>
            <a:off x="6324600" y="1937772"/>
            <a:ext cx="1752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Biologist</a:t>
            </a:r>
          </a:p>
          <a:p>
            <a:r>
              <a:rPr lang="en-US" sz="3000" dirty="0" smtClean="0"/>
              <a:t>Chemist</a:t>
            </a:r>
          </a:p>
          <a:p>
            <a:r>
              <a:rPr lang="en-US" sz="3000" dirty="0" smtClean="0"/>
              <a:t>Physicist</a:t>
            </a:r>
          </a:p>
          <a:p>
            <a:r>
              <a:rPr lang="en-US" sz="3000" dirty="0" smtClean="0"/>
              <a:t>Geologist</a:t>
            </a:r>
          </a:p>
          <a:p>
            <a:r>
              <a:rPr lang="en-US" sz="3000" dirty="0" smtClean="0"/>
              <a:t>Medic</a:t>
            </a:r>
          </a:p>
          <a:p>
            <a:endParaRPr lang="en-US" dirty="0"/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2895600" y="3200400"/>
            <a:ext cx="1143000" cy="8382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2895600" y="3200400"/>
            <a:ext cx="914400" cy="4572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2743200" y="3048000"/>
            <a:ext cx="990600" cy="762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2743200" y="2667000"/>
            <a:ext cx="1204540" cy="2286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2743200" y="2209800"/>
            <a:ext cx="1371600" cy="56879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10800000" flipV="1">
            <a:off x="5257800" y="2209800"/>
            <a:ext cx="1066800" cy="6858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10800000" flipV="1">
            <a:off x="5410200" y="2667000"/>
            <a:ext cx="914400" cy="3810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10800000">
            <a:off x="5334000" y="3200400"/>
            <a:ext cx="1066800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10800000">
            <a:off x="5181600" y="3276600"/>
            <a:ext cx="1143000" cy="30480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rot="10800000">
            <a:off x="4953000" y="3276601"/>
            <a:ext cx="1371600" cy="76200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3657600" y="2667000"/>
            <a:ext cx="1981200" cy="7620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?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2971800"/>
            <a:ext cx="7772400" cy="914399"/>
          </a:xfrm>
        </p:spPr>
        <p:txBody>
          <a:bodyPr/>
          <a:lstStyle/>
          <a:p>
            <a:r>
              <a:rPr lang="en-US" dirty="0" smtClean="0"/>
              <a:t>Not everyone goes into research.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914399"/>
          </a:xfrm>
        </p:spPr>
        <p:txBody>
          <a:bodyPr/>
          <a:lstStyle/>
          <a:p>
            <a:r>
              <a:rPr lang="en-US" dirty="0" smtClean="0"/>
              <a:t>Last Points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2356009"/>
            <a:ext cx="7772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500" dirty="0" smtClean="0"/>
              <a:t> </a:t>
            </a:r>
            <a:r>
              <a:rPr lang="en-US" sz="3000" dirty="0" smtClean="0"/>
              <a:t>Specialization + Breadth</a:t>
            </a:r>
          </a:p>
          <a:p>
            <a:pPr>
              <a:buFont typeface="Arial"/>
              <a:buChar char="•"/>
            </a:pPr>
            <a:r>
              <a:rPr lang="en-US" sz="3000" dirty="0" smtClean="0"/>
              <a:t> Flexibility</a:t>
            </a:r>
          </a:p>
          <a:p>
            <a:pPr>
              <a:buFont typeface="Arial"/>
              <a:buChar char="•"/>
            </a:pPr>
            <a:r>
              <a:rPr lang="en-US" sz="3000" dirty="0" smtClean="0"/>
              <a:t> Group identity</a:t>
            </a:r>
          </a:p>
          <a:p>
            <a:pPr>
              <a:buFont typeface="Arial"/>
              <a:buChar char="•"/>
            </a:pPr>
            <a:r>
              <a:rPr lang="en-US" sz="3000" dirty="0" smtClean="0"/>
              <a:t> Its hard</a:t>
            </a:r>
          </a:p>
          <a:p>
            <a:pPr>
              <a:buFont typeface="Arial"/>
              <a:buChar char="•"/>
            </a:pPr>
            <a:r>
              <a:rPr lang="en-US" sz="3000" dirty="0" smtClean="0"/>
              <a:t> I really enjoyed it</a:t>
            </a:r>
          </a:p>
          <a:p>
            <a:endParaRPr lang="en-US" dirty="0" smtClean="0"/>
          </a:p>
        </p:txBody>
      </p:sp>
      <p:pic>
        <p:nvPicPr>
          <p:cNvPr id="4" name="Picture 3" descr="Red.Pyrami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644" y="1066800"/>
            <a:ext cx="4273156" cy="5257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2514600"/>
            <a:ext cx="7696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pple Casual"/>
                <a:cs typeface="Apple Casual"/>
              </a:rPr>
              <a:t>“I have been working with biologists for about ten years and now I am beginning to understand their questions.”</a:t>
            </a:r>
            <a:endParaRPr lang="en-US" sz="3200" dirty="0">
              <a:latin typeface="Apple Casual"/>
              <a:cs typeface="Apple Casu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5181600"/>
            <a:ext cx="3025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pple Casual"/>
                <a:cs typeface="Apple Casual"/>
              </a:rPr>
              <a:t>Theoretical physicist</a:t>
            </a:r>
            <a:endParaRPr lang="en-US" sz="2400" dirty="0">
              <a:latin typeface="Apple Casual"/>
              <a:cs typeface="Apple Casu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/>
          <a:lstStyle/>
          <a:p>
            <a:r>
              <a:rPr lang="en-US" dirty="0" smtClean="0"/>
              <a:t>Who are Cambridge Teaching?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2590800"/>
            <a:ext cx="57150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500" dirty="0" smtClean="0"/>
              <a:t> About 600 Natural Scientists per year</a:t>
            </a:r>
          </a:p>
          <a:p>
            <a:pPr>
              <a:buFont typeface="Arial"/>
              <a:buChar char="•"/>
            </a:pPr>
            <a:r>
              <a:rPr lang="en-US" sz="2500" dirty="0" smtClean="0"/>
              <a:t> Mostly 18 years old</a:t>
            </a:r>
          </a:p>
          <a:p>
            <a:pPr>
              <a:buFont typeface="Arial"/>
              <a:buChar char="•"/>
            </a:pPr>
            <a:r>
              <a:rPr lang="en-US" sz="2500" dirty="0" smtClean="0"/>
              <a:t> Top ~1.5% of the population</a:t>
            </a:r>
          </a:p>
          <a:p>
            <a:pPr>
              <a:buFont typeface="Arial"/>
              <a:buChar char="•"/>
            </a:pPr>
            <a:r>
              <a:rPr lang="en-US" sz="2500" dirty="0" smtClean="0"/>
              <a:t> Already rather specialized – 4 A-levels</a:t>
            </a:r>
          </a:p>
          <a:p>
            <a:pPr>
              <a:buFont typeface="Arial"/>
              <a:buChar char="•"/>
            </a:pPr>
            <a:r>
              <a:rPr lang="en-US" sz="2500" dirty="0" smtClean="0"/>
              <a:t> Broadly divided 50:50 between Physical and Biological Sciences</a:t>
            </a:r>
          </a:p>
          <a:p>
            <a:pPr>
              <a:buFont typeface="Arial"/>
              <a:buChar char="•"/>
            </a:pPr>
            <a:endParaRPr lang="en-US" sz="2500" dirty="0"/>
          </a:p>
        </p:txBody>
      </p:sp>
      <p:pic>
        <p:nvPicPr>
          <p:cNvPr id="8" name="Picture 7" descr="camstud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178" y="3442213"/>
            <a:ext cx="5298822" cy="3187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22860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pple Casual"/>
                <a:cs typeface="Apple Casual"/>
              </a:rPr>
              <a:t>“I am not a physicist, but I will try to explain this anyway, if I can.”</a:t>
            </a:r>
            <a:endParaRPr lang="en-US" sz="3200" dirty="0">
              <a:latin typeface="Apple Casual"/>
              <a:cs typeface="Apple Casu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5095964"/>
            <a:ext cx="4968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pple Casual"/>
                <a:cs typeface="Apple Casual"/>
              </a:rPr>
              <a:t>(Too often?) heard at conferences</a:t>
            </a:r>
            <a:endParaRPr lang="en-US" sz="2400" dirty="0">
              <a:latin typeface="Apple Casual"/>
              <a:cs typeface="Apple Casu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3664803"/>
            <a:ext cx="7696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pple Casual"/>
                <a:cs typeface="Apple Casual"/>
              </a:rPr>
              <a:t>“I am not a biologist, but ….”</a:t>
            </a:r>
            <a:endParaRPr lang="en-US" sz="3200" dirty="0">
              <a:latin typeface="Apple Casual"/>
              <a:cs typeface="Apple Casu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2286000"/>
            <a:ext cx="7696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pple Casual"/>
                <a:cs typeface="Apple Casual"/>
              </a:rPr>
              <a:t>“Education is one of the most difficult areas when talking to politicians. Everyone has an (expertise) opinion about it because they have all gone to school themselves.”</a:t>
            </a:r>
          </a:p>
          <a:p>
            <a:endParaRPr lang="en-US" sz="3200" dirty="0" smtClean="0">
              <a:latin typeface="Apple Casual"/>
              <a:cs typeface="Apple Casual"/>
            </a:endParaRPr>
          </a:p>
          <a:p>
            <a:endParaRPr lang="en-US" sz="3200" dirty="0">
              <a:latin typeface="Apple Casual"/>
              <a:cs typeface="Apple Casu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0" y="5105400"/>
            <a:ext cx="29395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pple Casual"/>
                <a:cs typeface="Apple Casual"/>
              </a:rPr>
              <a:t>Expert on education</a:t>
            </a:r>
          </a:p>
          <a:p>
            <a:r>
              <a:rPr lang="en-US" sz="2400" dirty="0" smtClean="0">
                <a:latin typeface="Apple Casual"/>
                <a:cs typeface="Apple Casual"/>
              </a:rPr>
              <a:t>Politician(?)</a:t>
            </a:r>
            <a:endParaRPr lang="en-US" sz="2400" dirty="0">
              <a:latin typeface="Apple Casual"/>
              <a:cs typeface="Apple Casu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2514600"/>
            <a:ext cx="7696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Apple Casual"/>
              <a:cs typeface="Apple Casual"/>
            </a:endParaRPr>
          </a:p>
          <a:p>
            <a:endParaRPr lang="en-US" sz="2400" dirty="0" smtClean="0">
              <a:latin typeface="Apple Casual"/>
              <a:cs typeface="Apple Casual"/>
            </a:endParaRPr>
          </a:p>
          <a:p>
            <a:endParaRPr lang="en-US" sz="2400" dirty="0">
              <a:latin typeface="Apple Casual"/>
              <a:cs typeface="Apple Casu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191434"/>
            <a:ext cx="7696200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pple Casual"/>
                <a:cs typeface="Apple Casual"/>
              </a:rPr>
              <a:t>What should universities produce?</a:t>
            </a:r>
          </a:p>
          <a:p>
            <a:r>
              <a:rPr lang="en-US" sz="3200" dirty="0" smtClean="0">
                <a:latin typeface="Apple Casual"/>
                <a:cs typeface="Apple Casual"/>
              </a:rPr>
              <a:t>	</a:t>
            </a:r>
          </a:p>
          <a:p>
            <a:r>
              <a:rPr lang="en-US" sz="3200" dirty="0" smtClean="0">
                <a:latin typeface="Apple Casual"/>
                <a:cs typeface="Apple Casual"/>
              </a:rPr>
              <a:t>	Engineers?</a:t>
            </a:r>
          </a:p>
          <a:p>
            <a:endParaRPr lang="en-US" sz="3200" dirty="0" smtClean="0">
              <a:latin typeface="Apple Casual"/>
              <a:cs typeface="Apple Casual"/>
            </a:endParaRPr>
          </a:p>
          <a:p>
            <a:r>
              <a:rPr lang="en-US" sz="3200" dirty="0" smtClean="0">
                <a:latin typeface="Apple Casual"/>
                <a:cs typeface="Apple Casual"/>
              </a:rPr>
              <a:t>	Scientists?</a:t>
            </a:r>
          </a:p>
          <a:p>
            <a:endParaRPr lang="en-US" sz="3200" dirty="0" smtClean="0">
              <a:latin typeface="Apple Casual"/>
              <a:cs typeface="Apple Casual"/>
            </a:endParaRPr>
          </a:p>
          <a:p>
            <a:r>
              <a:rPr lang="en-US" sz="3200" dirty="0" smtClean="0">
                <a:latin typeface="Apple Casual"/>
                <a:cs typeface="Apple Casual"/>
              </a:rPr>
              <a:t>	Research results...?</a:t>
            </a:r>
          </a:p>
          <a:p>
            <a:endParaRPr lang="en-US" sz="3200" dirty="0" smtClean="0">
              <a:latin typeface="Apple Casual"/>
              <a:cs typeface="Apple Casual"/>
            </a:endParaRPr>
          </a:p>
          <a:p>
            <a:endParaRPr lang="en-US" sz="3200" dirty="0" smtClean="0">
              <a:latin typeface="Apple Casual"/>
              <a:cs typeface="Apple Casual"/>
            </a:endParaRPr>
          </a:p>
          <a:p>
            <a:endParaRPr lang="en-US" sz="3200" dirty="0" smtClean="0">
              <a:latin typeface="Apple Casual"/>
              <a:cs typeface="Apple Casu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2514600"/>
            <a:ext cx="7696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Apple Casual"/>
              <a:cs typeface="Apple Casual"/>
            </a:endParaRPr>
          </a:p>
          <a:p>
            <a:endParaRPr lang="en-US" sz="2400" dirty="0" smtClean="0">
              <a:latin typeface="Apple Casual"/>
              <a:cs typeface="Apple Casual"/>
            </a:endParaRPr>
          </a:p>
          <a:p>
            <a:endParaRPr lang="en-US" sz="2400" dirty="0">
              <a:latin typeface="Apple Casual"/>
              <a:cs typeface="Apple Casu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191434"/>
            <a:ext cx="7696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pple Casual"/>
                <a:cs typeface="Apple Casual"/>
              </a:rPr>
              <a:t>Does cross-disciplinary research (biology/physics/medicine…) require cross-disciplinary/broad educational programs?</a:t>
            </a:r>
          </a:p>
          <a:p>
            <a:endParaRPr lang="en-US" sz="3200" dirty="0" smtClean="0">
              <a:latin typeface="Apple Casual"/>
              <a:cs typeface="Apple Casual"/>
            </a:endParaRPr>
          </a:p>
          <a:p>
            <a:endParaRPr lang="en-US" sz="3200" dirty="0" smtClean="0">
              <a:latin typeface="Apple Casual"/>
              <a:cs typeface="Apple Casu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2514600"/>
            <a:ext cx="7696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Apple Casual"/>
              <a:cs typeface="Apple Casual"/>
            </a:endParaRPr>
          </a:p>
          <a:p>
            <a:endParaRPr lang="en-US" sz="2400" dirty="0" smtClean="0">
              <a:latin typeface="Apple Casual"/>
              <a:cs typeface="Apple Casual"/>
            </a:endParaRPr>
          </a:p>
          <a:p>
            <a:endParaRPr lang="en-US" sz="2400" dirty="0">
              <a:latin typeface="Apple Casual"/>
              <a:cs typeface="Apple Casu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905000"/>
            <a:ext cx="8077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pple Casual"/>
                <a:cs typeface="Apple Casual"/>
              </a:rPr>
              <a:t>Broad educational programs –</a:t>
            </a:r>
          </a:p>
          <a:p>
            <a:endParaRPr lang="en-US" sz="3200" dirty="0" smtClean="0">
              <a:latin typeface="Apple Casual"/>
              <a:cs typeface="Apple Casual"/>
            </a:endParaRPr>
          </a:p>
          <a:p>
            <a:r>
              <a:rPr lang="en-US" sz="3200" dirty="0" smtClean="0">
                <a:latin typeface="Apple Casual"/>
                <a:cs typeface="Apple Casual"/>
              </a:rPr>
              <a:t>“Little knowledge about a lot of things”</a:t>
            </a:r>
          </a:p>
          <a:p>
            <a:r>
              <a:rPr lang="en-US" sz="3200" dirty="0" smtClean="0">
                <a:latin typeface="Apple Casual"/>
                <a:cs typeface="Apple Casual"/>
              </a:rPr>
              <a:t>(Generalists)</a:t>
            </a:r>
          </a:p>
          <a:p>
            <a:endParaRPr lang="en-US" sz="3200" dirty="0" smtClean="0">
              <a:latin typeface="Apple Casual"/>
              <a:cs typeface="Apple Casual"/>
            </a:endParaRPr>
          </a:p>
          <a:p>
            <a:r>
              <a:rPr lang="en-US" sz="3200" dirty="0" smtClean="0">
                <a:latin typeface="Apple Casual"/>
                <a:cs typeface="Apple Casual"/>
              </a:rPr>
              <a:t>Narrow educational programs –</a:t>
            </a:r>
          </a:p>
          <a:p>
            <a:endParaRPr lang="en-US" sz="3200" dirty="0" smtClean="0">
              <a:latin typeface="Apple Casual"/>
              <a:cs typeface="Apple Casual"/>
            </a:endParaRPr>
          </a:p>
          <a:p>
            <a:r>
              <a:rPr lang="en-US" sz="3200" dirty="0" smtClean="0">
                <a:latin typeface="Apple Casual"/>
                <a:cs typeface="Apple Casual"/>
              </a:rPr>
              <a:t>“Expert on (a few) important things”</a:t>
            </a:r>
          </a:p>
          <a:p>
            <a:r>
              <a:rPr lang="en-US" sz="3200" dirty="0" smtClean="0">
                <a:latin typeface="Apple Casual"/>
                <a:cs typeface="Apple Casual"/>
              </a:rPr>
              <a:t>(Experts)</a:t>
            </a:r>
          </a:p>
          <a:p>
            <a:endParaRPr lang="en-US" sz="3200" dirty="0" smtClean="0">
              <a:latin typeface="Apple Casual"/>
              <a:cs typeface="Apple Casual"/>
            </a:endParaRPr>
          </a:p>
          <a:p>
            <a:endParaRPr lang="en-US" sz="3200" dirty="0" smtClean="0">
              <a:latin typeface="Apple Casual"/>
              <a:cs typeface="Apple Casu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2514600"/>
            <a:ext cx="7696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Apple Casual"/>
              <a:cs typeface="Apple Casual"/>
            </a:endParaRPr>
          </a:p>
          <a:p>
            <a:endParaRPr lang="en-US" sz="2400" dirty="0" smtClean="0">
              <a:latin typeface="Apple Casual"/>
              <a:cs typeface="Apple Casual"/>
            </a:endParaRPr>
          </a:p>
          <a:p>
            <a:endParaRPr lang="en-US" sz="2400" dirty="0">
              <a:latin typeface="Apple Casual"/>
              <a:cs typeface="Apple Casu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339876"/>
            <a:ext cx="7696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pple Casual"/>
                <a:cs typeface="Apple Casual"/>
              </a:rPr>
              <a:t>Could students with broader knowledge build bridges between researchers/groups from different disciplines? </a:t>
            </a:r>
          </a:p>
          <a:p>
            <a:endParaRPr lang="en-US" sz="3200" dirty="0" smtClean="0">
              <a:latin typeface="Apple Casual"/>
              <a:cs typeface="Apple Casual"/>
            </a:endParaRPr>
          </a:p>
          <a:p>
            <a:endParaRPr lang="en-US" sz="3200" dirty="0" smtClean="0">
              <a:latin typeface="Apple Casual"/>
              <a:cs typeface="Apple Casual"/>
            </a:endParaRPr>
          </a:p>
          <a:p>
            <a:endParaRPr lang="en-US" sz="3200" dirty="0" smtClean="0">
              <a:latin typeface="Apple Casual"/>
              <a:cs typeface="Apple Casu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2514600"/>
            <a:ext cx="7696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Apple Casual"/>
              <a:cs typeface="Apple Casual"/>
            </a:endParaRPr>
          </a:p>
          <a:p>
            <a:endParaRPr lang="en-US" sz="2400" dirty="0" smtClean="0">
              <a:latin typeface="Apple Casual"/>
              <a:cs typeface="Apple Casual"/>
            </a:endParaRPr>
          </a:p>
          <a:p>
            <a:endParaRPr lang="en-US" sz="2400" dirty="0">
              <a:latin typeface="Apple Casual"/>
              <a:cs typeface="Apple Casu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2683876"/>
            <a:ext cx="7696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pple Casual"/>
                <a:cs typeface="Apple Casual"/>
              </a:rPr>
              <a:t>What do (biotech) industry need?</a:t>
            </a:r>
          </a:p>
          <a:p>
            <a:endParaRPr lang="en-US" sz="3200" dirty="0" smtClean="0">
              <a:latin typeface="Apple Casual"/>
              <a:cs typeface="Apple Casual"/>
            </a:endParaRPr>
          </a:p>
          <a:p>
            <a:endParaRPr lang="en-US" sz="3200" dirty="0" smtClean="0">
              <a:latin typeface="Apple Casual"/>
              <a:cs typeface="Apple Casual"/>
            </a:endParaRPr>
          </a:p>
          <a:p>
            <a:endParaRPr lang="en-US" sz="3200" dirty="0" smtClean="0">
              <a:latin typeface="Apple Casual"/>
              <a:cs typeface="Apple Casu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2514600"/>
            <a:ext cx="7696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Apple Casual"/>
              <a:cs typeface="Apple Casual"/>
            </a:endParaRPr>
          </a:p>
          <a:p>
            <a:endParaRPr lang="en-US" sz="2400" dirty="0" smtClean="0">
              <a:latin typeface="Apple Casual"/>
              <a:cs typeface="Apple Casual"/>
            </a:endParaRPr>
          </a:p>
          <a:p>
            <a:endParaRPr lang="en-US" sz="2400" dirty="0">
              <a:latin typeface="Apple Casual"/>
              <a:cs typeface="Apple Casu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2683876"/>
            <a:ext cx="7696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pple Casual"/>
                <a:cs typeface="Apple Casual"/>
              </a:rPr>
              <a:t>Physics – Biology</a:t>
            </a:r>
          </a:p>
          <a:p>
            <a:r>
              <a:rPr lang="en-US" sz="3200" dirty="0" smtClean="0">
                <a:latin typeface="Apple Casual"/>
                <a:cs typeface="Apple Casual"/>
              </a:rPr>
              <a:t>Engineering - Medicine</a:t>
            </a:r>
          </a:p>
          <a:p>
            <a:endParaRPr lang="en-US" sz="3200" dirty="0" smtClean="0">
              <a:latin typeface="Apple Casual"/>
              <a:cs typeface="Apple Casual"/>
            </a:endParaRPr>
          </a:p>
          <a:p>
            <a:endParaRPr lang="en-US" sz="3200" dirty="0" smtClean="0">
              <a:latin typeface="Apple Casual"/>
              <a:cs typeface="Apple Casual"/>
            </a:endParaRPr>
          </a:p>
          <a:p>
            <a:endParaRPr lang="en-US" sz="3200" dirty="0" smtClean="0">
              <a:latin typeface="Apple Casual"/>
              <a:cs typeface="Apple Casu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2514600"/>
            <a:ext cx="7696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Apple Casual"/>
              <a:cs typeface="Apple Casual"/>
            </a:endParaRPr>
          </a:p>
          <a:p>
            <a:endParaRPr lang="en-US" sz="2400" dirty="0" smtClean="0">
              <a:latin typeface="Apple Casual"/>
              <a:cs typeface="Apple Casual"/>
            </a:endParaRPr>
          </a:p>
          <a:p>
            <a:endParaRPr lang="en-US" sz="2400" dirty="0">
              <a:latin typeface="Apple Casual"/>
              <a:cs typeface="Apple Casu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981200"/>
            <a:ext cx="8001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pple Casual"/>
                <a:cs typeface="Apple Casual"/>
              </a:rPr>
              <a:t>“Can I take this course?”</a:t>
            </a:r>
          </a:p>
          <a:p>
            <a:endParaRPr lang="en-US" sz="3200" dirty="0" smtClean="0">
              <a:latin typeface="Apple Casual"/>
              <a:cs typeface="Apple Casual"/>
            </a:endParaRPr>
          </a:p>
          <a:p>
            <a:r>
              <a:rPr lang="en-US" sz="3200" dirty="0" smtClean="0">
                <a:latin typeface="Apple Casual"/>
                <a:cs typeface="Apple Casual"/>
              </a:rPr>
              <a:t>“No, this is a physics program!”</a:t>
            </a:r>
          </a:p>
          <a:p>
            <a:endParaRPr lang="en-US" sz="3200" dirty="0" smtClean="0">
              <a:latin typeface="Apple Casual"/>
              <a:cs typeface="Apple Casual"/>
            </a:endParaRPr>
          </a:p>
          <a:p>
            <a:r>
              <a:rPr lang="en-US" sz="3200" dirty="0" smtClean="0">
                <a:latin typeface="Apple Casual"/>
                <a:cs typeface="Apple Casual"/>
              </a:rPr>
              <a:t>Do/should we encourage students to look into other disciplines?</a:t>
            </a:r>
          </a:p>
          <a:p>
            <a:endParaRPr lang="en-US" sz="3200" dirty="0" smtClean="0">
              <a:latin typeface="Apple Casual"/>
              <a:cs typeface="Apple Casual"/>
            </a:endParaRPr>
          </a:p>
          <a:p>
            <a:r>
              <a:rPr lang="en-US" sz="3200" dirty="0" smtClean="0">
                <a:latin typeface="Apple Casual"/>
                <a:cs typeface="Apple Casual"/>
              </a:rPr>
              <a:t>Do we allow students to change their direction/interests during their education?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2514600"/>
            <a:ext cx="7696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Apple Casual"/>
              <a:cs typeface="Apple Casual"/>
            </a:endParaRPr>
          </a:p>
          <a:p>
            <a:endParaRPr lang="en-US" sz="2400" dirty="0" smtClean="0">
              <a:latin typeface="Apple Casual"/>
              <a:cs typeface="Apple Casual"/>
            </a:endParaRPr>
          </a:p>
          <a:p>
            <a:endParaRPr lang="en-US" sz="2400" dirty="0">
              <a:latin typeface="Apple Casual"/>
              <a:cs typeface="Apple Casu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191434"/>
            <a:ext cx="8305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pple Casual"/>
                <a:cs typeface="Apple Casual"/>
              </a:rPr>
              <a:t>Students:</a:t>
            </a:r>
          </a:p>
          <a:p>
            <a:endParaRPr lang="en-US" sz="3200" dirty="0" smtClean="0">
              <a:latin typeface="Apple Casual"/>
              <a:cs typeface="Apple Casual"/>
            </a:endParaRPr>
          </a:p>
          <a:p>
            <a:r>
              <a:rPr lang="en-US" sz="3200" dirty="0" smtClean="0">
                <a:latin typeface="Apple Casual"/>
                <a:cs typeface="Apple Casual"/>
              </a:rPr>
              <a:t>What do you think about your educational programs?</a:t>
            </a:r>
          </a:p>
          <a:p>
            <a:r>
              <a:rPr lang="en-US" sz="3200" dirty="0" smtClean="0">
                <a:latin typeface="Apple Casual"/>
                <a:cs typeface="Apple Casual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990600"/>
          </a:xfrm>
        </p:spPr>
        <p:txBody>
          <a:bodyPr/>
          <a:lstStyle/>
          <a:p>
            <a:r>
              <a:rPr lang="en-US" dirty="0" smtClean="0"/>
              <a:t>Natural Science…</a:t>
            </a:r>
            <a:endParaRPr lang="en-US" dirty="0"/>
          </a:p>
        </p:txBody>
      </p:sp>
      <p:sp useBgFill="1">
        <p:nvSpPr>
          <p:cNvPr id="4" name="Rectangle 3"/>
          <p:cNvSpPr/>
          <p:nvPr/>
        </p:nvSpPr>
        <p:spPr>
          <a:xfrm>
            <a:off x="304800" y="4876800"/>
            <a:ext cx="8458200" cy="799743"/>
          </a:xfrm>
          <a:prstGeom prst="rect">
            <a:avLst/>
          </a:prstGeom>
          <a:ln>
            <a:solidFill>
              <a:schemeClr val="bg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r>
              <a:rPr lang="en-US" sz="2800" dirty="0" smtClean="0"/>
              <a:t>st Year: 4 Subjects</a:t>
            </a:r>
            <a:endParaRPr lang="en-US" sz="2800" dirty="0"/>
          </a:p>
        </p:txBody>
      </p:sp>
      <p:sp useBgFill="1">
        <p:nvSpPr>
          <p:cNvPr id="5" name="Rectangle 4"/>
          <p:cNvSpPr/>
          <p:nvPr/>
        </p:nvSpPr>
        <p:spPr>
          <a:xfrm>
            <a:off x="1219200" y="4077057"/>
            <a:ext cx="6553200" cy="799743"/>
          </a:xfrm>
          <a:prstGeom prst="rect">
            <a:avLst/>
          </a:prstGeom>
          <a:ln>
            <a:solidFill>
              <a:schemeClr val="bg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2nd Year: 3 Subjects</a:t>
            </a:r>
            <a:endParaRPr lang="en-US" sz="2800" dirty="0"/>
          </a:p>
        </p:txBody>
      </p:sp>
      <p:sp useBgFill="1">
        <p:nvSpPr>
          <p:cNvPr id="8" name="Rectangle 7"/>
          <p:cNvSpPr/>
          <p:nvPr/>
        </p:nvSpPr>
        <p:spPr>
          <a:xfrm>
            <a:off x="2514600" y="3277314"/>
            <a:ext cx="4191000" cy="799743"/>
          </a:xfrm>
          <a:prstGeom prst="rect">
            <a:avLst/>
          </a:prstGeom>
          <a:ln>
            <a:solidFill>
              <a:schemeClr val="bg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3rd Year: 1 Subject</a:t>
            </a:r>
            <a:endParaRPr lang="en-US" sz="2800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3200400" y="2477571"/>
            <a:ext cx="2743200" cy="799743"/>
          </a:xfrm>
          <a:prstGeom prst="rect">
            <a:avLst/>
          </a:prstGeom>
          <a:ln>
            <a:solidFill>
              <a:schemeClr val="bg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4th Year: More Specialization</a:t>
            </a:r>
            <a:endParaRPr lang="en-US" sz="2800" dirty="0"/>
          </a:p>
        </p:txBody>
      </p:sp>
      <p:sp>
        <p:nvSpPr>
          <p:cNvPr id="7" name="Right Arrow 6"/>
          <p:cNvSpPr/>
          <p:nvPr/>
        </p:nvSpPr>
        <p:spPr>
          <a:xfrm rot="19473571">
            <a:off x="24204" y="3195119"/>
            <a:ext cx="2935004" cy="495657"/>
          </a:xfrm>
          <a:prstGeom prst="rightArrow">
            <a:avLst/>
          </a:prstGeom>
          <a:solidFill>
            <a:schemeClr val="accent5">
              <a:lumMod val="50000"/>
              <a:lumOff val="50000"/>
              <a:alpha val="82000"/>
            </a:schemeClr>
          </a:solidFill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1" name="Right Arrow 10"/>
          <p:cNvSpPr/>
          <p:nvPr/>
        </p:nvSpPr>
        <p:spPr>
          <a:xfrm rot="13263062">
            <a:off x="6050335" y="3325923"/>
            <a:ext cx="2935004" cy="495657"/>
          </a:xfrm>
          <a:prstGeom prst="rightArrow">
            <a:avLst/>
          </a:prstGeom>
          <a:solidFill>
            <a:schemeClr val="accent5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2514600"/>
            <a:ext cx="7696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Apple Casual"/>
              <a:cs typeface="Apple Casual"/>
            </a:endParaRPr>
          </a:p>
          <a:p>
            <a:endParaRPr lang="en-US" sz="2400" dirty="0" smtClean="0">
              <a:latin typeface="Apple Casual"/>
              <a:cs typeface="Apple Casual"/>
            </a:endParaRPr>
          </a:p>
          <a:p>
            <a:endParaRPr lang="en-US" sz="2400" dirty="0">
              <a:latin typeface="Apple Casual"/>
              <a:cs typeface="Apple Casu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191434"/>
            <a:ext cx="8305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pple Casual"/>
                <a:cs typeface="Apple Casual"/>
              </a:rPr>
              <a:t>Researchers:</a:t>
            </a:r>
          </a:p>
          <a:p>
            <a:endParaRPr lang="en-US" sz="3200" dirty="0" smtClean="0">
              <a:latin typeface="Apple Casual"/>
              <a:cs typeface="Apple Casual"/>
            </a:endParaRPr>
          </a:p>
          <a:p>
            <a:r>
              <a:rPr lang="en-US" sz="3200" dirty="0" smtClean="0">
                <a:latin typeface="Apple Casual"/>
                <a:cs typeface="Apple Casual"/>
              </a:rPr>
              <a:t>What do you think about your own (undergraduate) education?</a:t>
            </a:r>
          </a:p>
          <a:p>
            <a:r>
              <a:rPr lang="en-US" sz="3200" dirty="0" smtClean="0">
                <a:latin typeface="Apple Casual"/>
                <a:cs typeface="Apple Casual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2514600"/>
            <a:ext cx="7696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Apple Casual"/>
              <a:cs typeface="Apple Casual"/>
            </a:endParaRPr>
          </a:p>
          <a:p>
            <a:endParaRPr lang="en-US" sz="2400" dirty="0" smtClean="0">
              <a:latin typeface="Apple Casual"/>
              <a:cs typeface="Apple Casual"/>
            </a:endParaRPr>
          </a:p>
          <a:p>
            <a:endParaRPr lang="en-US" sz="2400" dirty="0">
              <a:latin typeface="Apple Casual"/>
              <a:cs typeface="Apple Casu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905000"/>
            <a:ext cx="8305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pple Casual"/>
                <a:cs typeface="Apple Casual"/>
              </a:rPr>
              <a:t>When to broaden/change your </a:t>
            </a:r>
            <a:r>
              <a:rPr lang="en-US" sz="3200" dirty="0" err="1" smtClean="0">
                <a:latin typeface="Apple Casual"/>
                <a:cs typeface="Apple Casual"/>
              </a:rPr>
              <a:t>field(s</a:t>
            </a:r>
            <a:r>
              <a:rPr lang="en-US" sz="3200" dirty="0" smtClean="0">
                <a:latin typeface="Apple Casual"/>
                <a:cs typeface="Apple Casual"/>
              </a:rPr>
              <a:t>) of research?</a:t>
            </a:r>
          </a:p>
          <a:p>
            <a:endParaRPr lang="en-US" sz="3200" dirty="0" smtClean="0">
              <a:latin typeface="Apple Casual"/>
              <a:cs typeface="Apple Casual"/>
            </a:endParaRPr>
          </a:p>
          <a:p>
            <a:r>
              <a:rPr lang="en-US" sz="3200" dirty="0" smtClean="0">
                <a:latin typeface="Apple Casual"/>
                <a:cs typeface="Apple Casual"/>
              </a:rPr>
              <a:t>	– when you start your PhD studies</a:t>
            </a:r>
          </a:p>
          <a:p>
            <a:r>
              <a:rPr lang="en-US" sz="3200" dirty="0" smtClean="0">
                <a:latin typeface="Apple Casual"/>
                <a:cs typeface="Apple Casual"/>
              </a:rPr>
              <a:t>	– as a post-doc</a:t>
            </a:r>
          </a:p>
          <a:p>
            <a:r>
              <a:rPr lang="en-US" sz="3200" dirty="0" smtClean="0">
                <a:latin typeface="Apple Casual"/>
                <a:cs typeface="Apple Casual"/>
              </a:rPr>
              <a:t>	– when you have become an expert in 		your first field</a:t>
            </a:r>
          </a:p>
          <a:p>
            <a:r>
              <a:rPr lang="en-US" sz="3200" dirty="0" smtClean="0">
                <a:latin typeface="Apple Casual"/>
                <a:cs typeface="Apple Casual"/>
              </a:rPr>
              <a:t>	– don’t. Work with experts from other 		fields.</a:t>
            </a:r>
          </a:p>
          <a:p>
            <a:endParaRPr lang="en-US" sz="3200" dirty="0" smtClean="0">
              <a:latin typeface="Apple Casual"/>
              <a:cs typeface="Apple Casual"/>
            </a:endParaRPr>
          </a:p>
          <a:p>
            <a:r>
              <a:rPr lang="en-US" sz="3200" dirty="0" smtClean="0">
                <a:latin typeface="Apple Casual"/>
                <a:cs typeface="Apple Casual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990600"/>
          </a:xfrm>
        </p:spPr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1752600"/>
            <a:ext cx="51816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500" dirty="0" smtClean="0"/>
              <a:t> Old – First taught in 1849 – everything compulsory</a:t>
            </a:r>
          </a:p>
          <a:p>
            <a:pPr>
              <a:buFont typeface="Arial"/>
              <a:buChar char="•"/>
            </a:pPr>
            <a:r>
              <a:rPr lang="en-US" sz="2500" dirty="0" smtClean="0"/>
              <a:t> Current form from the 1950’s,</a:t>
            </a:r>
          </a:p>
          <a:p>
            <a:pPr>
              <a:buFont typeface="Arial"/>
              <a:buChar char="•"/>
            </a:pPr>
            <a:r>
              <a:rPr lang="en-US" sz="2500" dirty="0" smtClean="0"/>
              <a:t> Chemistry colliding with physics + biology – structure of DNA</a:t>
            </a:r>
          </a:p>
          <a:p>
            <a:pPr>
              <a:buFont typeface="Arial"/>
              <a:buChar char="•"/>
            </a:pPr>
            <a:r>
              <a:rPr lang="en-US" sz="2500" dirty="0" smtClean="0"/>
              <a:t> Important developments to the “narrative of science” occurring in several fields – big bang </a:t>
            </a:r>
            <a:r>
              <a:rPr lang="en-US" sz="2500" dirty="0" err="1" smtClean="0"/>
              <a:t>vs</a:t>
            </a:r>
            <a:r>
              <a:rPr lang="en-US" sz="2500" dirty="0" smtClean="0"/>
              <a:t> steady state, DNA, start of plate tectonics…  </a:t>
            </a:r>
          </a:p>
          <a:p>
            <a:pPr>
              <a:buFont typeface="Wingdings" charset="2"/>
              <a:buChar char="§"/>
            </a:pPr>
            <a:endParaRPr lang="en-US" sz="2500" dirty="0" smtClean="0"/>
          </a:p>
          <a:p>
            <a:pPr>
              <a:buFont typeface="Wingdings" charset="2"/>
              <a:buChar char="§"/>
            </a:pPr>
            <a:endParaRPr lang="en-US" sz="2500" dirty="0"/>
          </a:p>
        </p:txBody>
      </p:sp>
      <p:pic>
        <p:nvPicPr>
          <p:cNvPr id="13" name="Picture 12" descr="watson_cri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905000"/>
            <a:ext cx="3429000" cy="334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2819400"/>
            <a:ext cx="7772400" cy="990600"/>
          </a:xfrm>
        </p:spPr>
        <p:txBody>
          <a:bodyPr/>
          <a:lstStyle/>
          <a:p>
            <a:r>
              <a:rPr lang="en-US" dirty="0" smtClean="0"/>
              <a:t>Isn’t science really one subject anyway?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914399"/>
          </a:xfrm>
        </p:spPr>
        <p:txBody>
          <a:bodyPr/>
          <a:lstStyle/>
          <a:p>
            <a:r>
              <a:rPr lang="en-US" dirty="0" smtClean="0"/>
              <a:t>The first year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2057400"/>
            <a:ext cx="57150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500" dirty="0" smtClean="0"/>
              <a:t> Biology of Cells</a:t>
            </a:r>
          </a:p>
          <a:p>
            <a:pPr>
              <a:buFont typeface="Arial"/>
              <a:buChar char="•"/>
            </a:pPr>
            <a:r>
              <a:rPr lang="en-US" sz="2500" dirty="0" smtClean="0"/>
              <a:t> Chemistry </a:t>
            </a:r>
          </a:p>
          <a:p>
            <a:pPr>
              <a:buFont typeface="Arial"/>
              <a:buChar char="•"/>
            </a:pPr>
            <a:r>
              <a:rPr lang="en-US" sz="2500" dirty="0" smtClean="0"/>
              <a:t> Computer Science</a:t>
            </a:r>
          </a:p>
          <a:p>
            <a:pPr>
              <a:buFont typeface="Arial"/>
              <a:buChar char="•"/>
            </a:pPr>
            <a:r>
              <a:rPr lang="en-US" sz="2500" dirty="0" smtClean="0"/>
              <a:t> Geology</a:t>
            </a:r>
          </a:p>
          <a:p>
            <a:pPr>
              <a:buFont typeface="Arial"/>
              <a:buChar char="•"/>
            </a:pPr>
            <a:r>
              <a:rPr lang="en-US" sz="2500" dirty="0" smtClean="0"/>
              <a:t> Evolution and </a:t>
            </a:r>
            <a:r>
              <a:rPr lang="en-US" sz="2500" dirty="0" err="1" smtClean="0"/>
              <a:t>Behaviour</a:t>
            </a:r>
            <a:endParaRPr lang="en-US" sz="2500" dirty="0" smtClean="0"/>
          </a:p>
          <a:p>
            <a:pPr>
              <a:buFont typeface="Arial"/>
              <a:buChar char="•"/>
            </a:pPr>
            <a:r>
              <a:rPr lang="en-US" sz="2500" dirty="0" smtClean="0"/>
              <a:t> Material and Mineral Science</a:t>
            </a:r>
          </a:p>
          <a:p>
            <a:pPr>
              <a:buFont typeface="Arial"/>
              <a:buChar char="•"/>
            </a:pPr>
            <a:r>
              <a:rPr lang="en-US" sz="2500" dirty="0" smtClean="0"/>
              <a:t> Mathematics (3 types)</a:t>
            </a:r>
          </a:p>
          <a:p>
            <a:pPr>
              <a:buFont typeface="Arial"/>
              <a:buChar char="•"/>
            </a:pPr>
            <a:r>
              <a:rPr lang="en-US" sz="2500" dirty="0" smtClean="0"/>
              <a:t> Physics</a:t>
            </a:r>
          </a:p>
          <a:p>
            <a:pPr>
              <a:buFont typeface="Arial"/>
              <a:buChar char="•"/>
            </a:pPr>
            <a:r>
              <a:rPr lang="en-US" sz="2500" dirty="0" smtClean="0"/>
              <a:t> Physiology of Organisms</a:t>
            </a:r>
          </a:p>
        </p:txBody>
      </p:sp>
      <p:pic>
        <p:nvPicPr>
          <p:cNvPr id="4" name="Picture 3" descr="Bill_bryson_a_short_histo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79960">
            <a:off x="5948811" y="1768104"/>
            <a:ext cx="2495297" cy="3898901"/>
          </a:xfrm>
          <a:prstGeom prst="rect">
            <a:avLst/>
          </a:prstGeom>
          <a:scene3d>
            <a:camera prst="perspectiveFront" fov="5400000">
              <a:rot lat="20099965" lon="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914399"/>
          </a:xfrm>
        </p:spPr>
        <p:txBody>
          <a:bodyPr/>
          <a:lstStyle/>
          <a:p>
            <a:r>
              <a:rPr lang="en-US" dirty="0" smtClean="0"/>
              <a:t>The second year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1295400"/>
            <a:ext cx="5943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/>
              <a:t> Animal Biology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Biochemistry and Molecular Biology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Cell and Developmental Biology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Chemistry (x2)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Ecology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Experimental Psychology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Geological Sciences (x2)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History and Philosophy of Science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Materials Science and Metallurgy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Mathematics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Mineral Sciences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Neurobiology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Pathology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Pharmacology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Physics (x2)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Physiology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Plant and Microbial Sciences</a:t>
            </a:r>
          </a:p>
          <a:p>
            <a:pPr>
              <a:buFont typeface="Arial"/>
              <a:buChar char="•"/>
            </a:pPr>
            <a:endParaRPr lang="en-US" sz="2000" dirty="0" smtClean="0"/>
          </a:p>
        </p:txBody>
      </p:sp>
      <p:pic>
        <p:nvPicPr>
          <p:cNvPr id="5" name="Picture 4" descr="feynmanlectur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7580" y="1905000"/>
            <a:ext cx="298062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914399"/>
          </a:xfrm>
        </p:spPr>
        <p:txBody>
          <a:bodyPr/>
          <a:lstStyle/>
          <a:p>
            <a:r>
              <a:rPr lang="en-US" dirty="0" smtClean="0"/>
              <a:t>Third and fourth years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1447800"/>
            <a:ext cx="5943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/>
              <a:t> Astrophysics (+ 4th year)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Biochemistry (+ 4th year)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Chemistry (+ 4th year)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Genetics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Geological Sciences: (+ 4th year)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History and Philosophy of Science (+ 4th year)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Materials Science and Metallurgy  (+ 4th year)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Neuroscience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Pathology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Pharmacology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Experimental and Theoretical Physics  (+ 4th year)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Physiology, Development and Neuroscience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Plant Sciences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Psychology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Zoology</a:t>
            </a:r>
          </a:p>
        </p:txBody>
      </p:sp>
      <p:pic>
        <p:nvPicPr>
          <p:cNvPr id="4" name="Picture 3" descr="Feynman-diagram-ee-scatterin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3810000"/>
            <a:ext cx="3800212" cy="2667000"/>
          </a:xfrm>
          <a:prstGeom prst="rect">
            <a:avLst/>
          </a:prstGeom>
        </p:spPr>
      </p:pic>
      <p:pic>
        <p:nvPicPr>
          <p:cNvPr id="5" name="Picture 4" descr="SmC_class12.gif"/>
          <p:cNvPicPr>
            <a:picLocks noChangeAspect="1"/>
          </p:cNvPicPr>
          <p:nvPr/>
        </p:nvPicPr>
        <p:blipFill>
          <a:blip r:embed="rId3">
            <a:alphaModFix amt="73000"/>
            <a:lum bright="-8000" contrast="-14000"/>
          </a:blip>
          <a:stretch>
            <a:fillRect/>
          </a:stretch>
        </p:blipFill>
        <p:spPr>
          <a:xfrm>
            <a:off x="5462383" y="1352550"/>
            <a:ext cx="3910217" cy="2305050"/>
          </a:xfrm>
          <a:prstGeom prst="rect">
            <a:avLst/>
          </a:prstGeom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914399"/>
          </a:xfrm>
        </p:spPr>
        <p:txBody>
          <a:bodyPr/>
          <a:lstStyle/>
          <a:p>
            <a:r>
              <a:rPr lang="en-US" dirty="0" smtClean="0"/>
              <a:t>The Colleges</a:t>
            </a:r>
            <a:endParaRPr lang="en-US" dirty="0"/>
          </a:p>
        </p:txBody>
      </p:sp>
      <p:pic>
        <p:nvPicPr>
          <p:cNvPr id="10" name="Picture 9" descr="IMG_91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562408"/>
            <a:ext cx="7002931" cy="4609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5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1665</TotalTime>
  <Words>1021</Words>
  <Application>Microsoft Macintosh PowerPoint</Application>
  <PresentationFormat>On-screen Show (4:3)</PresentationFormat>
  <Paragraphs>262</Paragraphs>
  <Slides>31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Folio</vt:lpstr>
      <vt:lpstr>Cambridge University and the Natural approach to teaching Science</vt:lpstr>
      <vt:lpstr>Who are Cambridge Teaching?</vt:lpstr>
      <vt:lpstr>Natural Science…</vt:lpstr>
      <vt:lpstr>Why?</vt:lpstr>
      <vt:lpstr>Isn’t science really one subject anyway?</vt:lpstr>
      <vt:lpstr>The first year</vt:lpstr>
      <vt:lpstr>The second year</vt:lpstr>
      <vt:lpstr>Third and fourth years</vt:lpstr>
      <vt:lpstr>The Colleges</vt:lpstr>
      <vt:lpstr>Slide 10</vt:lpstr>
      <vt:lpstr>Room for improvement?</vt:lpstr>
      <vt:lpstr>How much of their undergraduate education do researchers actually use?</vt:lpstr>
      <vt:lpstr>Slide 13</vt:lpstr>
      <vt:lpstr>Slide 14</vt:lpstr>
      <vt:lpstr>Is this a communication problem?</vt:lpstr>
      <vt:lpstr>Slide 16</vt:lpstr>
      <vt:lpstr>Not everyone goes into research.</vt:lpstr>
      <vt:lpstr>Last Points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Caltech</Company>
  <LinksUpToDate>false</LinksUpToDate>
  <SharedDoc>false</SharedDoc>
  <HyperlinksChanged>false</HyperlinksChanged>
  <AppVersion>12.0258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Cambridge University and the Natural approach to teaching Science</dc:title>
  <dc:creator>John Simeon Biggins</dc:creator>
  <cp:lastModifiedBy>John Simeon Biggins</cp:lastModifiedBy>
  <cp:revision>16</cp:revision>
  <dcterms:created xsi:type="dcterms:W3CDTF">2009-06-02T13:13:20Z</dcterms:created>
  <dcterms:modified xsi:type="dcterms:W3CDTF">2009-06-02T17:59:47Z</dcterms:modified>
</cp:coreProperties>
</file>